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1773" autoAdjust="0"/>
  </p:normalViewPr>
  <p:slideViewPr>
    <p:cSldViewPr>
      <p:cViewPr>
        <p:scale>
          <a:sx n="100" d="100"/>
          <a:sy n="100" d="100"/>
        </p:scale>
        <p:origin x="156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</a:t>
            </a:r>
            <a:r>
              <a:rPr lang="ru-RU" sz="2160" b="1" i="0" u="none" strike="noStrike" baseline="0" dirty="0" smtClean="0">
                <a:effectLst/>
              </a:rPr>
              <a:t>в </a:t>
            </a:r>
            <a:r>
              <a:rPr lang="ru-RU" sz="2160" b="1" i="0" u="none" strike="noStrike" baseline="0" dirty="0" smtClean="0">
                <a:effectLst/>
              </a:rPr>
              <a:t>2024 </a:t>
            </a:r>
            <a:r>
              <a:rPr lang="ru-RU" sz="2160" b="1" i="0" u="none" strike="noStrike" baseline="0" dirty="0" smtClean="0">
                <a:effectLst/>
              </a:rPr>
              <a:t>году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5881</c:v>
                </c:pt>
                <c:pt idx="1">
                  <c:v>5392</c:v>
                </c:pt>
                <c:pt idx="2">
                  <c:v>3896</c:v>
                </c:pt>
                <c:pt idx="3">
                  <c:v>1555</c:v>
                </c:pt>
                <c:pt idx="4">
                  <c:v>3955</c:v>
                </c:pt>
                <c:pt idx="5">
                  <c:v>2494</c:v>
                </c:pt>
                <c:pt idx="6">
                  <c:v>5369</c:v>
                </c:pt>
                <c:pt idx="7">
                  <c:v>2180</c:v>
                </c:pt>
                <c:pt idx="8">
                  <c:v>778</c:v>
                </c:pt>
                <c:pt idx="9">
                  <c:v>6475</c:v>
                </c:pt>
                <c:pt idx="10">
                  <c:v>6285</c:v>
                </c:pt>
                <c:pt idx="11">
                  <c:v>5154</c:v>
                </c:pt>
                <c:pt idx="12">
                  <c:v>2695</c:v>
                </c:pt>
                <c:pt idx="13">
                  <c:v>525</c:v>
                </c:pt>
                <c:pt idx="14">
                  <c:v>1140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9403</c:v>
                </c:pt>
                <c:pt idx="1">
                  <c:v>5484</c:v>
                </c:pt>
                <c:pt idx="2">
                  <c:v>6416</c:v>
                </c:pt>
                <c:pt idx="3">
                  <c:v>1662</c:v>
                </c:pt>
                <c:pt idx="4">
                  <c:v>3748</c:v>
                </c:pt>
                <c:pt idx="5">
                  <c:v>3211</c:v>
                </c:pt>
                <c:pt idx="6">
                  <c:v>5898</c:v>
                </c:pt>
                <c:pt idx="7">
                  <c:v>2859</c:v>
                </c:pt>
                <c:pt idx="8">
                  <c:v>652</c:v>
                </c:pt>
                <c:pt idx="9">
                  <c:v>6256</c:v>
                </c:pt>
                <c:pt idx="10">
                  <c:v>6395</c:v>
                </c:pt>
                <c:pt idx="11">
                  <c:v>5883</c:v>
                </c:pt>
                <c:pt idx="12">
                  <c:v>5596</c:v>
                </c:pt>
                <c:pt idx="13">
                  <c:v>468</c:v>
                </c:pt>
                <c:pt idx="14">
                  <c:v>598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095616"/>
        <c:axId val="99136640"/>
      </c:barChart>
      <c:catAx>
        <c:axId val="960956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99136640"/>
        <c:crosses val="autoZero"/>
        <c:auto val="1"/>
        <c:lblAlgn val="ctr"/>
        <c:lblOffset val="100"/>
        <c:noMultiLvlLbl val="0"/>
      </c:catAx>
      <c:valAx>
        <c:axId val="99136640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9609561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</a:t>
            </a:r>
            <a:r>
              <a:rPr lang="ru-RU" sz="2200" b="1" i="0" u="none" strike="noStrike" baseline="0" dirty="0" smtClean="0">
                <a:effectLst/>
              </a:rPr>
              <a:t>2024 </a:t>
            </a:r>
            <a:r>
              <a:rPr lang="ru-RU" sz="2200" b="1" i="0" u="none" strike="noStrike" baseline="0" dirty="0" smtClean="0">
                <a:effectLst/>
              </a:rPr>
              <a:t>году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 по вопросам государственной регистрации ведомственных нормативных 
правовых актов</c:v>
                </c:pt>
                <c:pt idx="1">
                  <c:v>Обращения по вопросам кадровой работы </c:v>
                </c:pt>
                <c:pt idx="2">
                  <c:v>Обращения по вопросам международного права 
и сотрудничества</c:v>
                </c:pt>
                <c:pt idx="3">
                  <c:v>Обращения по федеральному законодательству</c:v>
                </c:pt>
                <c:pt idx="4">
                  <c:v>Обращения по вопросам законодательства субъектов Российской Федерации и местного самоуправления</c:v>
                </c:pt>
                <c:pt idx="5">
                  <c:v>Обращения по вопросам деятельности иностранных агентов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нотариальной деятельности</c:v>
                </c:pt>
                <c:pt idx="8">
                  <c:v>Обращения по вопросам адвокатуры 
и бесплатной правовой помощи</c:v>
                </c:pt>
                <c:pt idx="9">
                  <c:v>Обращения по вопросам деятельности органов ЗАГС</c:v>
                </c:pt>
                <c:pt idx="10">
                  <c:v>Обращения по вопросам деятельности судебно-экспертных учреждений Минюста России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                                                                                                                    </c:v>
                </c:pt>
                <c:pt idx="13">
                  <c:v>Обращения по иным вопросам деятельности 
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598</c:v>
                </c:pt>
                <c:pt idx="1">
                  <c:v>468</c:v>
                </c:pt>
                <c:pt idx="2">
                  <c:v>6395</c:v>
                </c:pt>
                <c:pt idx="3">
                  <c:v>6256</c:v>
                </c:pt>
                <c:pt idx="4">
                  <c:v>652</c:v>
                </c:pt>
                <c:pt idx="5">
                  <c:v>2859</c:v>
                </c:pt>
                <c:pt idx="6">
                  <c:v>5898</c:v>
                </c:pt>
                <c:pt idx="7">
                  <c:v>3211</c:v>
                </c:pt>
                <c:pt idx="8">
                  <c:v>3748</c:v>
                </c:pt>
                <c:pt idx="9">
                  <c:v>1662</c:v>
                </c:pt>
                <c:pt idx="10">
                  <c:v>6416</c:v>
                </c:pt>
                <c:pt idx="11">
                  <c:v>5883</c:v>
                </c:pt>
                <c:pt idx="12">
                  <c:v>5596</c:v>
                </c:pt>
                <c:pt idx="13">
                  <c:v>5484</c:v>
                </c:pt>
                <c:pt idx="14">
                  <c:v>9403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smtClean="0"/>
              <a:t>в </a:t>
            </a:r>
            <a:r>
              <a:rPr lang="ru-RU" sz="2400" baseline="0" smtClean="0"/>
              <a:t>2024 </a:t>
            </a:r>
            <a:r>
              <a:rPr lang="ru-RU" sz="2400" baseline="0" smtClean="0"/>
              <a:t>году</a:t>
            </a:r>
            <a:endParaRPr lang="ru-RU" sz="2400" baseline="0" dirty="0" smtClean="0"/>
          </a:p>
          <a:p>
            <a:pPr>
              <a:defRPr sz="2400">
                <a:latin typeface="Calibri" panose="020F0502020204030204" pitchFamily="34" charset="0"/>
              </a:defRPr>
            </a:pP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Поддержано, в том числе приняты меры по восстановлению нарушенных прав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36907</c:v>
                </c:pt>
                <c:pt idx="1">
                  <c:v>678</c:v>
                </c:pt>
                <c:pt idx="2">
                  <c:v>334</c:v>
                </c:pt>
                <c:pt idx="3">
                  <c:v>25104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499650043744533"/>
          <c:y val="0.27441961224508965"/>
          <c:w val="0.40223261154855644"/>
          <c:h val="0.59282329347448315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8792983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287239488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45422829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20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Беспалова Татьяна Валерьевна</cp:lastModifiedBy>
  <cp:revision>113</cp:revision>
  <cp:lastPrinted>2023-07-10T12:22:29Z</cp:lastPrinted>
  <dcterms:created xsi:type="dcterms:W3CDTF">2021-04-13T10:49:34Z</dcterms:created>
  <dcterms:modified xsi:type="dcterms:W3CDTF">2025-01-22T10:08:59Z</dcterms:modified>
</cp:coreProperties>
</file>